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6" r:id="rId5"/>
    <p:sldId id="267" r:id="rId6"/>
    <p:sldId id="258" r:id="rId7"/>
    <p:sldId id="262" r:id="rId8"/>
    <p:sldId id="263" r:id="rId9"/>
    <p:sldId id="257" r:id="rId10"/>
    <p:sldId id="264" r:id="rId11"/>
    <p:sldId id="266" r:id="rId12"/>
    <p:sldId id="260" r:id="rId13"/>
    <p:sldId id="265" r:id="rId14"/>
    <p:sldId id="25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9D736E-A75E-4EB6-BFE6-3B18931A8E77}" v="3859" dt="2026-07-08T15:45:18.465"/>
    <p1510:client id="{406B5953-DA33-490B-A1F7-555DB8899982}" v="3" dt="2026-07-08T16:08:50.661"/>
    <p1510:client id="{82E0DEF7-A621-4728-6484-EDCC86FDD344}" v="8" dt="2026-07-08T15:57:28.262"/>
    <p1510:client id="{9049AD19-4316-794A-D5E0-414DA91E5D37}" v="34" dt="2026-07-08T14:56:15.652"/>
    <p1510:client id="{AF9F28C4-FF12-4E18-7331-6930A22138C5}" v="19" dt="2026-07-08T14:51:39.3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61F2F-3483-47FA-B75E-E2421733B1FB}"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DC7C76-0E25-4CD8-8E85-436AF79C5F82}" type="slidenum">
              <a:rPr lang="en-US" smtClean="0"/>
              <a:t>‹#›</a:t>
            </a:fld>
            <a:endParaRPr lang="en-US"/>
          </a:p>
        </p:txBody>
      </p:sp>
    </p:spTree>
    <p:extLst>
      <p:ext uri="{BB962C8B-B14F-4D97-AF65-F5344CB8AC3E}">
        <p14:creationId xmlns:p14="http://schemas.microsoft.com/office/powerpoint/2010/main" val="222525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current documents used are a “Parent/Guardian Agreement” and a “Permission to Leave GC Tech for Work Based Learning” document that includes an emergency treatment authorization. There are a lot of </a:t>
            </a:r>
            <a:r>
              <a:rPr lang="en-US" err="1"/>
              <a:t>redundencies</a:t>
            </a:r>
            <a:r>
              <a:rPr lang="en-US"/>
              <a:t> in what the documents are saying.</a:t>
            </a:r>
          </a:p>
          <a:p>
            <a:r>
              <a:rPr lang="en-US"/>
              <a:t>The emergency information document currently does not go to the employer, which causes challenges in case of emergency.</a:t>
            </a:r>
          </a:p>
          <a:p>
            <a:r>
              <a:rPr lang="en-US"/>
              <a:t>The state sample puts all of the agreements needed by parents and students into one document that is signed by both parents and students.</a:t>
            </a:r>
          </a:p>
          <a:p>
            <a:r>
              <a:rPr lang="en-US" b="1"/>
              <a:t>We should update item #5 for each school’s preferred method of taking attendance.</a:t>
            </a:r>
          </a:p>
          <a:p>
            <a:endParaRPr lang="en-US"/>
          </a:p>
        </p:txBody>
      </p:sp>
      <p:sp>
        <p:nvSpPr>
          <p:cNvPr id="4" name="Slide Number Placeholder 3"/>
          <p:cNvSpPr>
            <a:spLocks noGrp="1"/>
          </p:cNvSpPr>
          <p:nvPr>
            <p:ph type="sldNum" sz="quarter" idx="5"/>
          </p:nvPr>
        </p:nvSpPr>
        <p:spPr/>
        <p:txBody>
          <a:bodyPr/>
          <a:lstStyle/>
          <a:p>
            <a:fld id="{08DC7C76-0E25-4CD8-8E85-436AF79C5F82}" type="slidenum">
              <a:rPr lang="en-US" smtClean="0"/>
              <a:t>3</a:t>
            </a:fld>
            <a:endParaRPr lang="en-US"/>
          </a:p>
        </p:txBody>
      </p:sp>
    </p:spTree>
    <p:extLst>
      <p:ext uri="{BB962C8B-B14F-4D97-AF65-F5344CB8AC3E}">
        <p14:creationId xmlns:p14="http://schemas.microsoft.com/office/powerpoint/2010/main" val="3792148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Previous “Student Application” and internal work schedule tracking sheet can be replaced by the WBL Training Plan Template which incorporates the demographics, and employer information. The benefit is streamlined communication and reduced duplication. Previously some information was only captured on internal documents, and captured multiple times.</a:t>
            </a:r>
          </a:p>
        </p:txBody>
      </p:sp>
      <p:sp>
        <p:nvSpPr>
          <p:cNvPr id="4" name="Slide Number Placeholder 3"/>
          <p:cNvSpPr>
            <a:spLocks noGrp="1"/>
          </p:cNvSpPr>
          <p:nvPr>
            <p:ph type="sldNum" sz="quarter" idx="5"/>
          </p:nvPr>
        </p:nvSpPr>
        <p:spPr/>
        <p:txBody>
          <a:bodyPr/>
          <a:lstStyle/>
          <a:p>
            <a:fld id="{08DC7C76-0E25-4CD8-8E85-436AF79C5F82}" type="slidenum">
              <a:rPr lang="en-US" smtClean="0"/>
              <a:t>6</a:t>
            </a:fld>
            <a:endParaRPr lang="en-US"/>
          </a:p>
        </p:txBody>
      </p:sp>
    </p:spTree>
    <p:extLst>
      <p:ext uri="{BB962C8B-B14F-4D97-AF65-F5344CB8AC3E}">
        <p14:creationId xmlns:p14="http://schemas.microsoft.com/office/powerpoint/2010/main" val="1280694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07F23-9B28-B7CE-03BC-E6C1060FDF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2CA50-B324-1521-C67C-6F3B29030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3CC7A-5E83-D9E1-4BC1-F563730818DA}"/>
              </a:ext>
            </a:extLst>
          </p:cNvPr>
          <p:cNvSpPr>
            <a:spLocks noGrp="1"/>
          </p:cNvSpPr>
          <p:nvPr>
            <p:ph type="body" idx="1"/>
          </p:nvPr>
        </p:nvSpPr>
        <p:spPr/>
        <p:txBody>
          <a:bodyPr/>
          <a:lstStyle/>
          <a:p>
            <a:r>
              <a:rPr lang="en-US"/>
              <a:t>Previous “Student Application” and internal work schedule tracking sheet can be replaced by the WBL Training Plan Template which incorporates the demographics, and employer information. The benefit is streamlined communication and reduced duplication. Previously some information was only captured on internal documents, and captured multiple times.</a:t>
            </a:r>
          </a:p>
        </p:txBody>
      </p:sp>
      <p:sp>
        <p:nvSpPr>
          <p:cNvPr id="4" name="Slide Number Placeholder 3">
            <a:extLst>
              <a:ext uri="{FF2B5EF4-FFF2-40B4-BE49-F238E27FC236}">
                <a16:creationId xmlns:a16="http://schemas.microsoft.com/office/drawing/2014/main" id="{CBE5F5B4-AA58-9FA3-6BB1-14557D259625}"/>
              </a:ext>
            </a:extLst>
          </p:cNvPr>
          <p:cNvSpPr>
            <a:spLocks noGrp="1"/>
          </p:cNvSpPr>
          <p:nvPr>
            <p:ph type="sldNum" sz="quarter" idx="5"/>
          </p:nvPr>
        </p:nvSpPr>
        <p:spPr/>
        <p:txBody>
          <a:bodyPr/>
          <a:lstStyle/>
          <a:p>
            <a:fld id="{08DC7C76-0E25-4CD8-8E85-436AF79C5F82}" type="slidenum">
              <a:rPr lang="en-US" smtClean="0"/>
              <a:t>7</a:t>
            </a:fld>
            <a:endParaRPr lang="en-US"/>
          </a:p>
        </p:txBody>
      </p:sp>
    </p:spTree>
    <p:extLst>
      <p:ext uri="{BB962C8B-B14F-4D97-AF65-F5344CB8AC3E}">
        <p14:creationId xmlns:p14="http://schemas.microsoft.com/office/powerpoint/2010/main" val="745016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7/8/2026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7/8/2026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WBL Forms: Proposed changes</a:t>
            </a:r>
          </a:p>
        </p:txBody>
      </p:sp>
      <p:sp>
        <p:nvSpPr>
          <p:cNvPr id="3" name="Subtitle 2"/>
          <p:cNvSpPr>
            <a:spLocks noGrp="1"/>
          </p:cNvSpPr>
          <p:nvPr>
            <p:ph sz="half" idx="1"/>
          </p:nvPr>
        </p:nvSpPr>
        <p:spPr/>
        <p:txBody>
          <a:bodyPr vert="horz" lIns="91440" tIns="45720" rIns="91440" bIns="45720" rtlCol="0" anchor="t">
            <a:normAutofit fontScale="92500" lnSpcReduction="20000"/>
          </a:bodyPr>
          <a:lstStyle/>
          <a:p>
            <a:r>
              <a:rPr lang="en-US" b="1"/>
              <a:t>Only Design Changes:</a:t>
            </a:r>
          </a:p>
          <a:p>
            <a:r>
              <a:rPr lang="en-US"/>
              <a:t>District Response Form</a:t>
            </a:r>
          </a:p>
          <a:p>
            <a:r>
              <a:rPr lang="en-US" b="1"/>
              <a:t>Combining forms:</a:t>
            </a:r>
          </a:p>
          <a:p>
            <a:r>
              <a:rPr lang="en-US"/>
              <a:t>Memorandum of Agreement + Co-op Agreement</a:t>
            </a:r>
          </a:p>
          <a:p>
            <a:r>
              <a:rPr lang="en-US"/>
              <a:t>Parent Agreement + Permission to Leave</a:t>
            </a:r>
          </a:p>
          <a:p>
            <a:r>
              <a:rPr lang="en-US"/>
              <a:t>Emergency Medical</a:t>
            </a:r>
          </a:p>
          <a:p>
            <a:r>
              <a:rPr lang="en-US"/>
              <a:t>Training plan/Employer Assessment:</a:t>
            </a:r>
          </a:p>
          <a:p>
            <a:pPr lvl="1"/>
            <a:r>
              <a:rPr lang="en-US"/>
              <a:t>Should use PEPS not entirely different set of items/skills!</a:t>
            </a:r>
          </a:p>
        </p:txBody>
      </p:sp>
      <p:sp>
        <p:nvSpPr>
          <p:cNvPr id="6" name="Content Placeholder 5">
            <a:extLst>
              <a:ext uri="{FF2B5EF4-FFF2-40B4-BE49-F238E27FC236}">
                <a16:creationId xmlns:a16="http://schemas.microsoft.com/office/drawing/2014/main" id="{18D59F0D-A111-CEE9-D032-33C584F5665F}"/>
              </a:ext>
            </a:extLst>
          </p:cNvPr>
          <p:cNvSpPr>
            <a:spLocks noGrp="1"/>
          </p:cNvSpPr>
          <p:nvPr>
            <p:ph sz="half" idx="2"/>
          </p:nvPr>
        </p:nvSpPr>
        <p:spPr/>
        <p:txBody>
          <a:bodyPr>
            <a:normAutofit fontScale="92500" lnSpcReduction="20000"/>
          </a:bodyPr>
          <a:lstStyle/>
          <a:p>
            <a:r>
              <a:rPr lang="en-US" b="1"/>
              <a:t>Further Work Needed/More Flexible:</a:t>
            </a:r>
          </a:p>
          <a:p>
            <a:r>
              <a:rPr lang="en-US"/>
              <a:t>Training Plan</a:t>
            </a:r>
          </a:p>
          <a:p>
            <a:r>
              <a:rPr lang="en-US"/>
              <a:t>Training Plan Narrative</a:t>
            </a:r>
          </a:p>
          <a:p>
            <a:pPr marL="0" indent="0">
              <a:buNone/>
            </a:pPr>
            <a:endParaRPr lang="en-US"/>
          </a:p>
          <a:p>
            <a:r>
              <a:rPr lang="en-US" b="1"/>
              <a:t>New forms:</a:t>
            </a:r>
          </a:p>
          <a:p>
            <a:r>
              <a:rPr lang="en-US"/>
              <a:t>Appearance Enhancement </a:t>
            </a:r>
          </a:p>
          <a:p>
            <a:r>
              <a:rPr lang="en-US"/>
              <a:t>Extended Classroom</a:t>
            </a:r>
          </a:p>
          <a:p>
            <a:pPr marL="0" indent="0">
              <a:buNone/>
            </a:pPr>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62223-9349-BD68-9CC3-A4ED481F16A5}"/>
              </a:ext>
            </a:extLst>
          </p:cNvPr>
          <p:cNvSpPr>
            <a:spLocks noGrp="1"/>
          </p:cNvSpPr>
          <p:nvPr>
            <p:ph type="title"/>
          </p:nvPr>
        </p:nvSpPr>
        <p:spPr/>
        <p:txBody>
          <a:bodyPr/>
          <a:lstStyle/>
          <a:p>
            <a:r>
              <a:rPr lang="en-US"/>
              <a:t>Appearance Enhancement</a:t>
            </a:r>
          </a:p>
        </p:txBody>
      </p:sp>
      <p:sp>
        <p:nvSpPr>
          <p:cNvPr id="3" name="Content Placeholder 2">
            <a:extLst>
              <a:ext uri="{FF2B5EF4-FFF2-40B4-BE49-F238E27FC236}">
                <a16:creationId xmlns:a16="http://schemas.microsoft.com/office/drawing/2014/main" id="{642EEAEB-6E22-A069-DD6F-2E9C44243AAC}"/>
              </a:ext>
            </a:extLst>
          </p:cNvPr>
          <p:cNvSpPr>
            <a:spLocks noGrp="1"/>
          </p:cNvSpPr>
          <p:nvPr>
            <p:ph sz="half" idx="1"/>
          </p:nvPr>
        </p:nvSpPr>
        <p:spPr/>
        <p:txBody>
          <a:bodyPr/>
          <a:lstStyle/>
          <a:p>
            <a:r>
              <a:rPr lang="en-US"/>
              <a:t>NYSED has a sample form for placing students in appearance enhancement and protects us by emphasizing the legal limits for student participation in a salon.</a:t>
            </a:r>
          </a:p>
        </p:txBody>
      </p:sp>
      <p:pic>
        <p:nvPicPr>
          <p:cNvPr id="6" name="Content Placeholder 5" descr="A document with text on it&#10;&#10;AI-generated content may be incorrect.">
            <a:extLst>
              <a:ext uri="{FF2B5EF4-FFF2-40B4-BE49-F238E27FC236}">
                <a16:creationId xmlns:a16="http://schemas.microsoft.com/office/drawing/2014/main" id="{FC28247D-32A9-719A-4EB7-840192E03B67}"/>
              </a:ext>
            </a:extLst>
          </p:cNvPr>
          <p:cNvPicPr>
            <a:picLocks noGrp="1" noChangeAspect="1"/>
          </p:cNvPicPr>
          <p:nvPr>
            <p:ph sz="half" idx="2"/>
          </p:nvPr>
        </p:nvPicPr>
        <p:blipFill>
          <a:blip r:embed="rId2"/>
          <a:stretch>
            <a:fillRect/>
          </a:stretch>
        </p:blipFill>
        <p:spPr>
          <a:xfrm>
            <a:off x="7449051" y="330438"/>
            <a:ext cx="4421821" cy="6197123"/>
          </a:xfrm>
          <a:prstGeom prst="rect">
            <a:avLst/>
          </a:prstGeom>
        </p:spPr>
      </p:pic>
    </p:spTree>
    <p:extLst>
      <p:ext uri="{BB962C8B-B14F-4D97-AF65-F5344CB8AC3E}">
        <p14:creationId xmlns:p14="http://schemas.microsoft.com/office/powerpoint/2010/main" val="12450839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17DE9-0630-89C6-FE25-CD6832D96119}"/>
              </a:ext>
            </a:extLst>
          </p:cNvPr>
          <p:cNvSpPr>
            <a:spLocks noGrp="1"/>
          </p:cNvSpPr>
          <p:nvPr>
            <p:ph type="title"/>
          </p:nvPr>
        </p:nvSpPr>
        <p:spPr/>
        <p:txBody>
          <a:bodyPr/>
          <a:lstStyle/>
          <a:p>
            <a:r>
              <a:rPr lang="en-US"/>
              <a:t>Discussion points	</a:t>
            </a:r>
          </a:p>
        </p:txBody>
      </p:sp>
      <p:sp>
        <p:nvSpPr>
          <p:cNvPr id="3" name="Content Placeholder 2">
            <a:extLst>
              <a:ext uri="{FF2B5EF4-FFF2-40B4-BE49-F238E27FC236}">
                <a16:creationId xmlns:a16="http://schemas.microsoft.com/office/drawing/2014/main" id="{4A604DC7-8FD4-A018-7C33-F88E250817BA}"/>
              </a:ext>
            </a:extLst>
          </p:cNvPr>
          <p:cNvSpPr>
            <a:spLocks noGrp="1"/>
          </p:cNvSpPr>
          <p:nvPr>
            <p:ph idx="1"/>
          </p:nvPr>
        </p:nvSpPr>
        <p:spPr/>
        <p:txBody>
          <a:bodyPr/>
          <a:lstStyle/>
          <a:p>
            <a:r>
              <a:rPr lang="en-US"/>
              <a:t>Green document</a:t>
            </a:r>
          </a:p>
          <a:p>
            <a:pPr lvl="1"/>
            <a:r>
              <a:rPr lang="en-US"/>
              <a:t>What to put on item 5 for method to call out?</a:t>
            </a:r>
          </a:p>
          <a:p>
            <a:pPr lvl="1"/>
            <a:r>
              <a:rPr lang="en-US"/>
              <a:t>Current language</a:t>
            </a:r>
          </a:p>
          <a:p>
            <a:pPr lvl="1"/>
            <a:endParaRPr lang="en-US"/>
          </a:p>
        </p:txBody>
      </p:sp>
      <p:pic>
        <p:nvPicPr>
          <p:cNvPr id="5" name="Picture 4" descr="A close-up of a text&#10;&#10;AI-generated content may be incorrect.">
            <a:extLst>
              <a:ext uri="{FF2B5EF4-FFF2-40B4-BE49-F238E27FC236}">
                <a16:creationId xmlns:a16="http://schemas.microsoft.com/office/drawing/2014/main" id="{F7CC9CDB-DFCB-2F11-F4C6-D854B22AEAC1}"/>
              </a:ext>
            </a:extLst>
          </p:cNvPr>
          <p:cNvPicPr>
            <a:picLocks noChangeAspect="1"/>
          </p:cNvPicPr>
          <p:nvPr/>
        </p:nvPicPr>
        <p:blipFill>
          <a:blip r:embed="rId2"/>
          <a:stretch>
            <a:fillRect/>
          </a:stretch>
        </p:blipFill>
        <p:spPr>
          <a:xfrm>
            <a:off x="0" y="3433794"/>
            <a:ext cx="12192000" cy="2504023"/>
          </a:xfrm>
          <a:prstGeom prst="rect">
            <a:avLst/>
          </a:prstGeom>
        </p:spPr>
      </p:pic>
      <p:pic>
        <p:nvPicPr>
          <p:cNvPr id="7" name="Picture 6" descr="A paper with text on it&#10;&#10;AI-generated content may be incorrect.">
            <a:extLst>
              <a:ext uri="{FF2B5EF4-FFF2-40B4-BE49-F238E27FC236}">
                <a16:creationId xmlns:a16="http://schemas.microsoft.com/office/drawing/2014/main" id="{E3B77A60-9529-5265-B670-3855986FE1CB}"/>
              </a:ext>
            </a:extLst>
          </p:cNvPr>
          <p:cNvPicPr>
            <a:picLocks noChangeAspect="1"/>
          </p:cNvPicPr>
          <p:nvPr/>
        </p:nvPicPr>
        <p:blipFill>
          <a:blip r:embed="rId3"/>
          <a:stretch>
            <a:fillRect/>
          </a:stretch>
        </p:blipFill>
        <p:spPr>
          <a:xfrm>
            <a:off x="8127598" y="-1849"/>
            <a:ext cx="2800741" cy="3496163"/>
          </a:xfrm>
          <a:prstGeom prst="rect">
            <a:avLst/>
          </a:prstGeom>
        </p:spPr>
      </p:pic>
    </p:spTree>
    <p:extLst>
      <p:ext uri="{BB962C8B-B14F-4D97-AF65-F5344CB8AC3E}">
        <p14:creationId xmlns:p14="http://schemas.microsoft.com/office/powerpoint/2010/main" val="1812998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E2D3E-70D3-17B6-3933-2EDBCD3008C4}"/>
              </a:ext>
            </a:extLst>
          </p:cNvPr>
          <p:cNvSpPr>
            <a:spLocks noGrp="1"/>
          </p:cNvSpPr>
          <p:nvPr>
            <p:ph type="title"/>
          </p:nvPr>
        </p:nvSpPr>
        <p:spPr/>
        <p:txBody>
          <a:bodyPr/>
          <a:lstStyle/>
          <a:p>
            <a:r>
              <a:rPr lang="en-US"/>
              <a:t>Only design changes: District Response Form</a:t>
            </a:r>
          </a:p>
        </p:txBody>
      </p:sp>
      <p:sp>
        <p:nvSpPr>
          <p:cNvPr id="3" name="Content Placeholder 2">
            <a:extLst>
              <a:ext uri="{FF2B5EF4-FFF2-40B4-BE49-F238E27FC236}">
                <a16:creationId xmlns:a16="http://schemas.microsoft.com/office/drawing/2014/main" id="{60FE9D2D-3F46-CF91-CC70-58FE1D184E35}"/>
              </a:ext>
            </a:extLst>
          </p:cNvPr>
          <p:cNvSpPr>
            <a:spLocks noGrp="1"/>
          </p:cNvSpPr>
          <p:nvPr>
            <p:ph idx="1"/>
          </p:nvPr>
        </p:nvSpPr>
        <p:spPr>
          <a:xfrm>
            <a:off x="838200" y="1825625"/>
            <a:ext cx="5257800" cy="4351338"/>
          </a:xfrm>
        </p:spPr>
        <p:txBody>
          <a:bodyPr/>
          <a:lstStyle/>
          <a:p>
            <a:r>
              <a:rPr lang="en-US"/>
              <a:t>The district response form gives districts an opportunity to state if the student is eligible for WBL based on academics and attendance at home school. </a:t>
            </a:r>
          </a:p>
        </p:txBody>
      </p:sp>
      <p:pic>
        <p:nvPicPr>
          <p:cNvPr id="5" name="Picture 4" descr="A close-up of a form&#10;&#10;AI-generated content may be incorrect.">
            <a:extLst>
              <a:ext uri="{FF2B5EF4-FFF2-40B4-BE49-F238E27FC236}">
                <a16:creationId xmlns:a16="http://schemas.microsoft.com/office/drawing/2014/main" id="{40828190-60C4-9FA2-7D90-ACDD3E4F04DD}"/>
              </a:ext>
            </a:extLst>
          </p:cNvPr>
          <p:cNvPicPr>
            <a:picLocks noChangeAspect="1"/>
          </p:cNvPicPr>
          <p:nvPr/>
        </p:nvPicPr>
        <p:blipFill>
          <a:blip r:embed="rId2"/>
          <a:stretch>
            <a:fillRect/>
          </a:stretch>
        </p:blipFill>
        <p:spPr>
          <a:xfrm>
            <a:off x="7202607" y="1690688"/>
            <a:ext cx="3665586" cy="4686300"/>
          </a:xfrm>
          <a:prstGeom prst="rect">
            <a:avLst/>
          </a:prstGeom>
        </p:spPr>
      </p:pic>
    </p:spTree>
    <p:extLst>
      <p:ext uri="{BB962C8B-B14F-4D97-AF65-F5344CB8AC3E}">
        <p14:creationId xmlns:p14="http://schemas.microsoft.com/office/powerpoint/2010/main" val="3475818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628DD7F-97DE-ADA8-1B29-49813AB43224}"/>
              </a:ext>
            </a:extLst>
          </p:cNvPr>
          <p:cNvSpPr>
            <a:spLocks noGrp="1"/>
          </p:cNvSpPr>
          <p:nvPr>
            <p:ph type="title"/>
          </p:nvPr>
        </p:nvSpPr>
        <p:spPr/>
        <p:txBody>
          <a:bodyPr/>
          <a:lstStyle/>
          <a:p>
            <a:r>
              <a:rPr lang="en-US"/>
              <a:t>Parent/Student Agreements</a:t>
            </a:r>
            <a:br>
              <a:rPr lang="en-US"/>
            </a:br>
            <a:r>
              <a:rPr lang="en-US"/>
              <a:t>Emergency Authorization</a:t>
            </a:r>
          </a:p>
        </p:txBody>
      </p:sp>
      <p:pic>
        <p:nvPicPr>
          <p:cNvPr id="4" name="Content Placeholder 3">
            <a:extLst>
              <a:ext uri="{FF2B5EF4-FFF2-40B4-BE49-F238E27FC236}">
                <a16:creationId xmlns:a16="http://schemas.microsoft.com/office/drawing/2014/main" id="{B1A6D799-0642-37E8-1485-B1E2957AA42C}"/>
              </a:ext>
            </a:extLst>
          </p:cNvPr>
          <p:cNvPicPr>
            <a:picLocks noGrp="1" noChangeAspect="1"/>
          </p:cNvPicPr>
          <p:nvPr>
            <p:ph idx="1"/>
          </p:nvPr>
        </p:nvPicPr>
        <p:blipFill>
          <a:blip r:embed="rId3"/>
          <a:stretch>
            <a:fillRect/>
          </a:stretch>
        </p:blipFill>
        <p:spPr>
          <a:xfrm>
            <a:off x="2555381" y="1667974"/>
            <a:ext cx="3364410" cy="4061081"/>
          </a:xfrm>
          <a:prstGeom prst="rect">
            <a:avLst/>
          </a:prstGeom>
        </p:spPr>
      </p:pic>
      <p:pic>
        <p:nvPicPr>
          <p:cNvPr id="5" name="Picture 4">
            <a:extLst>
              <a:ext uri="{FF2B5EF4-FFF2-40B4-BE49-F238E27FC236}">
                <a16:creationId xmlns:a16="http://schemas.microsoft.com/office/drawing/2014/main" id="{7435A279-6990-3AD8-F343-C16C70671122}"/>
              </a:ext>
            </a:extLst>
          </p:cNvPr>
          <p:cNvPicPr>
            <a:picLocks noChangeAspect="1"/>
          </p:cNvPicPr>
          <p:nvPr/>
        </p:nvPicPr>
        <p:blipFill>
          <a:blip r:embed="rId4"/>
          <a:stretch>
            <a:fillRect/>
          </a:stretch>
        </p:blipFill>
        <p:spPr>
          <a:xfrm>
            <a:off x="7715803" y="965055"/>
            <a:ext cx="3364410" cy="4376058"/>
          </a:xfrm>
          <a:prstGeom prst="rect">
            <a:avLst/>
          </a:prstGeom>
        </p:spPr>
      </p:pic>
      <p:pic>
        <p:nvPicPr>
          <p:cNvPr id="7" name="Picture 6">
            <a:extLst>
              <a:ext uri="{FF2B5EF4-FFF2-40B4-BE49-F238E27FC236}">
                <a16:creationId xmlns:a16="http://schemas.microsoft.com/office/drawing/2014/main" id="{09090A90-F342-DDEB-63EE-6491021BBA60}"/>
              </a:ext>
            </a:extLst>
          </p:cNvPr>
          <p:cNvPicPr>
            <a:picLocks noChangeAspect="1"/>
          </p:cNvPicPr>
          <p:nvPr/>
        </p:nvPicPr>
        <p:blipFill>
          <a:blip r:embed="rId5"/>
          <a:stretch>
            <a:fillRect/>
          </a:stretch>
        </p:blipFill>
        <p:spPr>
          <a:xfrm>
            <a:off x="798195" y="2745963"/>
            <a:ext cx="3401455" cy="4112037"/>
          </a:xfrm>
          <a:prstGeom prst="rect">
            <a:avLst/>
          </a:prstGeom>
        </p:spPr>
      </p:pic>
      <p:pic>
        <p:nvPicPr>
          <p:cNvPr id="8" name="Picture 7">
            <a:extLst>
              <a:ext uri="{FF2B5EF4-FFF2-40B4-BE49-F238E27FC236}">
                <a16:creationId xmlns:a16="http://schemas.microsoft.com/office/drawing/2014/main" id="{7284DA54-28AF-C25E-8EF9-617A075D021F}"/>
              </a:ext>
            </a:extLst>
          </p:cNvPr>
          <p:cNvPicPr>
            <a:picLocks noChangeAspect="1"/>
          </p:cNvPicPr>
          <p:nvPr/>
        </p:nvPicPr>
        <p:blipFill>
          <a:blip r:embed="rId6"/>
          <a:stretch>
            <a:fillRect/>
          </a:stretch>
        </p:blipFill>
        <p:spPr>
          <a:xfrm>
            <a:off x="8551676" y="3153084"/>
            <a:ext cx="2604408" cy="3442153"/>
          </a:xfrm>
          <a:prstGeom prst="rect">
            <a:avLst/>
          </a:prstGeom>
        </p:spPr>
      </p:pic>
      <p:sp>
        <p:nvSpPr>
          <p:cNvPr id="13" name="Arrow: Right 12">
            <a:extLst>
              <a:ext uri="{FF2B5EF4-FFF2-40B4-BE49-F238E27FC236}">
                <a16:creationId xmlns:a16="http://schemas.microsoft.com/office/drawing/2014/main" id="{AA106330-D499-2463-6A0A-1C75BF500D7C}"/>
              </a:ext>
            </a:extLst>
          </p:cNvPr>
          <p:cNvSpPr/>
          <p:nvPr/>
        </p:nvSpPr>
        <p:spPr>
          <a:xfrm>
            <a:off x="4029205" y="5422730"/>
            <a:ext cx="4809548" cy="72439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AF3E9516-E21E-E9B5-F571-F43523A22E0A}"/>
              </a:ext>
            </a:extLst>
          </p:cNvPr>
          <p:cNvSpPr/>
          <p:nvPr/>
        </p:nvSpPr>
        <p:spPr>
          <a:xfrm>
            <a:off x="6021276" y="3153084"/>
            <a:ext cx="1694527" cy="100031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51A7FA8-1E7C-2DA2-C3A3-5BA0E6E3F719}"/>
              </a:ext>
            </a:extLst>
          </p:cNvPr>
          <p:cNvSpPr/>
          <p:nvPr/>
        </p:nvSpPr>
        <p:spPr>
          <a:xfrm>
            <a:off x="422770" y="4965236"/>
            <a:ext cx="3811180" cy="1527639"/>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010699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42FC7-4DD0-8A0E-B9C6-A64FB74807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53DB7-DDCB-70B9-6C6C-425A2FB6643B}"/>
              </a:ext>
            </a:extLst>
          </p:cNvPr>
          <p:cNvSpPr>
            <a:spLocks noGrp="1"/>
          </p:cNvSpPr>
          <p:nvPr>
            <p:ph type="title"/>
          </p:nvPr>
        </p:nvSpPr>
        <p:spPr/>
        <p:txBody>
          <a:bodyPr/>
          <a:lstStyle/>
          <a:p>
            <a:r>
              <a:rPr lang="en-US"/>
              <a:t>Memorandum Of Agreement</a:t>
            </a:r>
          </a:p>
        </p:txBody>
      </p:sp>
      <p:pic>
        <p:nvPicPr>
          <p:cNvPr id="7" name="Picture 6" descr="A document with text on it&#10;&#10;AI-generated content may be incorrect.">
            <a:extLst>
              <a:ext uri="{FF2B5EF4-FFF2-40B4-BE49-F238E27FC236}">
                <a16:creationId xmlns:a16="http://schemas.microsoft.com/office/drawing/2014/main" id="{7D981396-7956-B0C5-18D6-2072F1BA1EBC}"/>
              </a:ext>
            </a:extLst>
          </p:cNvPr>
          <p:cNvPicPr>
            <a:picLocks noChangeAspect="1"/>
          </p:cNvPicPr>
          <p:nvPr/>
        </p:nvPicPr>
        <p:blipFill>
          <a:blip r:embed="rId2"/>
          <a:stretch>
            <a:fillRect/>
          </a:stretch>
        </p:blipFill>
        <p:spPr>
          <a:xfrm>
            <a:off x="8427025" y="1690688"/>
            <a:ext cx="2676899" cy="3648584"/>
          </a:xfrm>
          <a:prstGeom prst="rect">
            <a:avLst/>
          </a:prstGeom>
        </p:spPr>
      </p:pic>
      <p:pic>
        <p:nvPicPr>
          <p:cNvPr id="5" name="Picture 4" descr="A close-up of a form&#10;&#10;AI-generated content may be incorrect.">
            <a:extLst>
              <a:ext uri="{FF2B5EF4-FFF2-40B4-BE49-F238E27FC236}">
                <a16:creationId xmlns:a16="http://schemas.microsoft.com/office/drawing/2014/main" id="{03E3E608-D98E-6A47-23B3-7E6EC38B7B2A}"/>
              </a:ext>
            </a:extLst>
          </p:cNvPr>
          <p:cNvPicPr>
            <a:picLocks noChangeAspect="1"/>
          </p:cNvPicPr>
          <p:nvPr/>
        </p:nvPicPr>
        <p:blipFill>
          <a:blip r:embed="rId3"/>
          <a:stretch>
            <a:fillRect/>
          </a:stretch>
        </p:blipFill>
        <p:spPr>
          <a:xfrm>
            <a:off x="7757309" y="2376538"/>
            <a:ext cx="2638793" cy="3696216"/>
          </a:xfrm>
          <a:prstGeom prst="rect">
            <a:avLst/>
          </a:prstGeom>
        </p:spPr>
      </p:pic>
      <p:pic>
        <p:nvPicPr>
          <p:cNvPr id="9" name="Picture 8" descr="A form with text and numbers&#10;&#10;AI-generated content may be incorrect.">
            <a:extLst>
              <a:ext uri="{FF2B5EF4-FFF2-40B4-BE49-F238E27FC236}">
                <a16:creationId xmlns:a16="http://schemas.microsoft.com/office/drawing/2014/main" id="{5A6D2B99-936C-9EA3-D7B4-83FE51B746CD}"/>
              </a:ext>
            </a:extLst>
          </p:cNvPr>
          <p:cNvPicPr>
            <a:picLocks noChangeAspect="1"/>
          </p:cNvPicPr>
          <p:nvPr/>
        </p:nvPicPr>
        <p:blipFill>
          <a:blip r:embed="rId4"/>
          <a:stretch>
            <a:fillRect/>
          </a:stretch>
        </p:blipFill>
        <p:spPr>
          <a:xfrm>
            <a:off x="824349" y="1684020"/>
            <a:ext cx="3165760" cy="3775382"/>
          </a:xfrm>
          <a:prstGeom prst="rect">
            <a:avLst/>
          </a:prstGeom>
        </p:spPr>
      </p:pic>
      <p:pic>
        <p:nvPicPr>
          <p:cNvPr id="10" name="Picture 9" descr="A document with text and images&#10;&#10;AI-generated content may be incorrect.">
            <a:extLst>
              <a:ext uri="{FF2B5EF4-FFF2-40B4-BE49-F238E27FC236}">
                <a16:creationId xmlns:a16="http://schemas.microsoft.com/office/drawing/2014/main" id="{DD786CCF-5E14-1359-CFFA-FE1F3411A208}"/>
              </a:ext>
            </a:extLst>
          </p:cNvPr>
          <p:cNvPicPr>
            <a:picLocks noChangeAspect="1"/>
          </p:cNvPicPr>
          <p:nvPr/>
        </p:nvPicPr>
        <p:blipFill>
          <a:blip r:embed="rId5"/>
          <a:stretch>
            <a:fillRect/>
          </a:stretch>
        </p:blipFill>
        <p:spPr>
          <a:xfrm>
            <a:off x="2585585" y="2171237"/>
            <a:ext cx="3527263" cy="4321638"/>
          </a:xfrm>
          <a:prstGeom prst="rect">
            <a:avLst/>
          </a:prstGeom>
        </p:spPr>
      </p:pic>
      <p:sp>
        <p:nvSpPr>
          <p:cNvPr id="11" name="Arrow: Right 10">
            <a:extLst>
              <a:ext uri="{FF2B5EF4-FFF2-40B4-BE49-F238E27FC236}">
                <a16:creationId xmlns:a16="http://schemas.microsoft.com/office/drawing/2014/main" id="{7543E9B7-D1A1-B0D5-54DC-5136432A9D70}"/>
              </a:ext>
            </a:extLst>
          </p:cNvPr>
          <p:cNvSpPr/>
          <p:nvPr/>
        </p:nvSpPr>
        <p:spPr>
          <a:xfrm>
            <a:off x="6317673" y="2921330"/>
            <a:ext cx="995053" cy="72439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7865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13C71-3513-1226-5ADC-30C108053B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5AADA9-24F4-1A9D-9D58-4179E5CFFD6C}"/>
              </a:ext>
            </a:extLst>
          </p:cNvPr>
          <p:cNvSpPr>
            <a:spLocks noGrp="1"/>
          </p:cNvSpPr>
          <p:nvPr>
            <p:ph type="title"/>
          </p:nvPr>
        </p:nvSpPr>
        <p:spPr/>
        <p:txBody>
          <a:bodyPr/>
          <a:lstStyle/>
          <a:p>
            <a:r>
              <a:rPr lang="en-US"/>
              <a:t>Memorandum Of Agreement</a:t>
            </a:r>
          </a:p>
        </p:txBody>
      </p:sp>
      <p:pic>
        <p:nvPicPr>
          <p:cNvPr id="7" name="Picture 6" descr="A document with text on it&#10;&#10;AI-generated content may be incorrect.">
            <a:extLst>
              <a:ext uri="{FF2B5EF4-FFF2-40B4-BE49-F238E27FC236}">
                <a16:creationId xmlns:a16="http://schemas.microsoft.com/office/drawing/2014/main" id="{A4C9FE38-8896-88B8-3EDE-8FBF4F013427}"/>
              </a:ext>
            </a:extLst>
          </p:cNvPr>
          <p:cNvPicPr>
            <a:picLocks noChangeAspect="1"/>
          </p:cNvPicPr>
          <p:nvPr/>
        </p:nvPicPr>
        <p:blipFill>
          <a:blip r:embed="rId2"/>
          <a:stretch>
            <a:fillRect/>
          </a:stretch>
        </p:blipFill>
        <p:spPr>
          <a:xfrm>
            <a:off x="8427025" y="1690688"/>
            <a:ext cx="2676899" cy="3648584"/>
          </a:xfrm>
          <a:prstGeom prst="rect">
            <a:avLst/>
          </a:prstGeom>
        </p:spPr>
      </p:pic>
      <p:pic>
        <p:nvPicPr>
          <p:cNvPr id="5" name="Picture 4" descr="A close-up of a form&#10;&#10;AI-generated content may be incorrect.">
            <a:extLst>
              <a:ext uri="{FF2B5EF4-FFF2-40B4-BE49-F238E27FC236}">
                <a16:creationId xmlns:a16="http://schemas.microsoft.com/office/drawing/2014/main" id="{AB8D2831-44C9-6350-F787-65D29C0ECAA3}"/>
              </a:ext>
            </a:extLst>
          </p:cNvPr>
          <p:cNvPicPr>
            <a:picLocks noChangeAspect="1"/>
          </p:cNvPicPr>
          <p:nvPr/>
        </p:nvPicPr>
        <p:blipFill>
          <a:blip r:embed="rId3"/>
          <a:stretch>
            <a:fillRect/>
          </a:stretch>
        </p:blipFill>
        <p:spPr>
          <a:xfrm>
            <a:off x="7757309" y="2376538"/>
            <a:ext cx="2638793" cy="3696216"/>
          </a:xfrm>
          <a:prstGeom prst="rect">
            <a:avLst/>
          </a:prstGeom>
        </p:spPr>
      </p:pic>
      <p:pic>
        <p:nvPicPr>
          <p:cNvPr id="9" name="Picture 8" descr="A form with text and numbers&#10;&#10;AI-generated content may be incorrect.">
            <a:extLst>
              <a:ext uri="{FF2B5EF4-FFF2-40B4-BE49-F238E27FC236}">
                <a16:creationId xmlns:a16="http://schemas.microsoft.com/office/drawing/2014/main" id="{71AD053C-0D15-F145-EB77-82026D63B508}"/>
              </a:ext>
            </a:extLst>
          </p:cNvPr>
          <p:cNvPicPr>
            <a:picLocks noChangeAspect="1"/>
          </p:cNvPicPr>
          <p:nvPr/>
        </p:nvPicPr>
        <p:blipFill>
          <a:blip r:embed="rId4"/>
          <a:stretch>
            <a:fillRect/>
          </a:stretch>
        </p:blipFill>
        <p:spPr>
          <a:xfrm>
            <a:off x="824349" y="1684020"/>
            <a:ext cx="3165760" cy="3775382"/>
          </a:xfrm>
          <a:prstGeom prst="rect">
            <a:avLst/>
          </a:prstGeom>
        </p:spPr>
      </p:pic>
      <p:sp>
        <p:nvSpPr>
          <p:cNvPr id="6" name="Content Placeholder 5">
            <a:extLst>
              <a:ext uri="{FF2B5EF4-FFF2-40B4-BE49-F238E27FC236}">
                <a16:creationId xmlns:a16="http://schemas.microsoft.com/office/drawing/2014/main" id="{DD2BEC28-19CF-30AE-CBF7-2A6408668319}"/>
              </a:ext>
            </a:extLst>
          </p:cNvPr>
          <p:cNvSpPr>
            <a:spLocks noGrp="1"/>
          </p:cNvSpPr>
          <p:nvPr>
            <p:ph idx="1"/>
          </p:nvPr>
        </p:nvSpPr>
        <p:spPr>
          <a:xfrm>
            <a:off x="4434692" y="3550721"/>
            <a:ext cx="6919108" cy="2626241"/>
          </a:xfrm>
        </p:spPr>
        <p:txBody>
          <a:bodyPr/>
          <a:lstStyle/>
          <a:p>
            <a:endParaRPr lang="en-US"/>
          </a:p>
        </p:txBody>
      </p:sp>
      <p:pic>
        <p:nvPicPr>
          <p:cNvPr id="10" name="Picture 9" descr="A document with text and images&#10;&#10;AI-generated content may be incorrect.">
            <a:extLst>
              <a:ext uri="{FF2B5EF4-FFF2-40B4-BE49-F238E27FC236}">
                <a16:creationId xmlns:a16="http://schemas.microsoft.com/office/drawing/2014/main" id="{983EACED-3FAD-0F71-F339-9D8283B82A9E}"/>
              </a:ext>
            </a:extLst>
          </p:cNvPr>
          <p:cNvPicPr>
            <a:picLocks noChangeAspect="1"/>
          </p:cNvPicPr>
          <p:nvPr/>
        </p:nvPicPr>
        <p:blipFill>
          <a:blip r:embed="rId5"/>
          <a:stretch>
            <a:fillRect/>
          </a:stretch>
        </p:blipFill>
        <p:spPr>
          <a:xfrm>
            <a:off x="2585585" y="2171237"/>
            <a:ext cx="3527263" cy="4321638"/>
          </a:xfrm>
          <a:prstGeom prst="rect">
            <a:avLst/>
          </a:prstGeom>
        </p:spPr>
      </p:pic>
      <p:sp>
        <p:nvSpPr>
          <p:cNvPr id="11" name="Arrow: Right 10">
            <a:extLst>
              <a:ext uri="{FF2B5EF4-FFF2-40B4-BE49-F238E27FC236}">
                <a16:creationId xmlns:a16="http://schemas.microsoft.com/office/drawing/2014/main" id="{E2224A91-D635-4FA6-A293-BC2C7662E568}"/>
              </a:ext>
            </a:extLst>
          </p:cNvPr>
          <p:cNvSpPr/>
          <p:nvPr/>
        </p:nvSpPr>
        <p:spPr>
          <a:xfrm>
            <a:off x="6317673" y="2921330"/>
            <a:ext cx="995053" cy="72439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34473C17-CDDE-3C6E-961C-E3D1F4BA0253}"/>
              </a:ext>
            </a:extLst>
          </p:cNvPr>
          <p:cNvSpPr/>
          <p:nvPr/>
        </p:nvSpPr>
        <p:spPr>
          <a:xfrm>
            <a:off x="1626919" y="2826327"/>
            <a:ext cx="7422078" cy="335063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800"/>
              <a:t>Currently we use a Memorandum of Agreement</a:t>
            </a:r>
          </a:p>
          <a:p>
            <a:r>
              <a:rPr lang="en-US" sz="2800"/>
              <a:t>AND a “Co-op Training Agreement” which</a:t>
            </a:r>
          </a:p>
          <a:p>
            <a:r>
              <a:rPr lang="en-US" sz="2800"/>
              <a:t>duplicates information, but does not include all relevant info on both pages.</a:t>
            </a:r>
          </a:p>
          <a:p>
            <a:r>
              <a:rPr lang="en-US" sz="2800"/>
              <a:t>The state sample is a singular document</a:t>
            </a:r>
          </a:p>
          <a:p>
            <a:r>
              <a:rPr lang="en-US" sz="2800"/>
              <a:t>Which includes all relevant information.</a:t>
            </a:r>
          </a:p>
        </p:txBody>
      </p:sp>
    </p:spTree>
    <p:extLst>
      <p:ext uri="{BB962C8B-B14F-4D97-AF65-F5344CB8AC3E}">
        <p14:creationId xmlns:p14="http://schemas.microsoft.com/office/powerpoint/2010/main" val="3780190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6F3DD-E0DF-143E-8137-CAF720ABDB6F}"/>
              </a:ext>
            </a:extLst>
          </p:cNvPr>
          <p:cNvSpPr>
            <a:spLocks noGrp="1"/>
          </p:cNvSpPr>
          <p:nvPr>
            <p:ph type="title"/>
          </p:nvPr>
        </p:nvSpPr>
        <p:spPr/>
        <p:txBody>
          <a:bodyPr/>
          <a:lstStyle/>
          <a:p>
            <a:r>
              <a:rPr lang="en-US"/>
              <a:t>Training Template &amp;</a:t>
            </a:r>
            <a:br>
              <a:rPr lang="en-US"/>
            </a:br>
            <a:r>
              <a:rPr lang="en-US"/>
              <a:t>Narrative</a:t>
            </a:r>
          </a:p>
        </p:txBody>
      </p:sp>
      <p:pic>
        <p:nvPicPr>
          <p:cNvPr id="4" name="Content Placeholder 3">
            <a:extLst>
              <a:ext uri="{FF2B5EF4-FFF2-40B4-BE49-F238E27FC236}">
                <a16:creationId xmlns:a16="http://schemas.microsoft.com/office/drawing/2014/main" id="{9507350A-2045-B0D1-6A66-F7087574247B}"/>
              </a:ext>
            </a:extLst>
          </p:cNvPr>
          <p:cNvPicPr>
            <a:picLocks noGrp="1" noChangeAspect="1"/>
          </p:cNvPicPr>
          <p:nvPr>
            <p:ph idx="1"/>
          </p:nvPr>
        </p:nvPicPr>
        <p:blipFill>
          <a:blip r:embed="rId3"/>
          <a:stretch>
            <a:fillRect/>
          </a:stretch>
        </p:blipFill>
        <p:spPr>
          <a:xfrm>
            <a:off x="6588907" y="366940"/>
            <a:ext cx="4769101" cy="6049509"/>
          </a:xfrm>
          <a:prstGeom prst="rect">
            <a:avLst/>
          </a:prstGeom>
        </p:spPr>
      </p:pic>
      <p:pic>
        <p:nvPicPr>
          <p:cNvPr id="5" name="Picture 4">
            <a:extLst>
              <a:ext uri="{FF2B5EF4-FFF2-40B4-BE49-F238E27FC236}">
                <a16:creationId xmlns:a16="http://schemas.microsoft.com/office/drawing/2014/main" id="{6BD3EA31-3D14-8603-90B8-786461D4A09E}"/>
              </a:ext>
            </a:extLst>
          </p:cNvPr>
          <p:cNvPicPr>
            <a:picLocks noChangeAspect="1"/>
          </p:cNvPicPr>
          <p:nvPr/>
        </p:nvPicPr>
        <p:blipFill>
          <a:blip r:embed="rId4"/>
          <a:stretch>
            <a:fillRect/>
          </a:stretch>
        </p:blipFill>
        <p:spPr>
          <a:xfrm>
            <a:off x="615084" y="1865662"/>
            <a:ext cx="2993542" cy="3537611"/>
          </a:xfrm>
          <a:prstGeom prst="rect">
            <a:avLst/>
          </a:prstGeom>
        </p:spPr>
      </p:pic>
      <p:pic>
        <p:nvPicPr>
          <p:cNvPr id="3" name="Picture 2">
            <a:extLst>
              <a:ext uri="{FF2B5EF4-FFF2-40B4-BE49-F238E27FC236}">
                <a16:creationId xmlns:a16="http://schemas.microsoft.com/office/drawing/2014/main" id="{5A6E8F6C-A219-0940-AE15-2644E7A967E7}"/>
              </a:ext>
            </a:extLst>
          </p:cNvPr>
          <p:cNvPicPr>
            <a:picLocks noChangeAspect="1"/>
          </p:cNvPicPr>
          <p:nvPr/>
        </p:nvPicPr>
        <p:blipFill>
          <a:blip r:embed="rId5"/>
          <a:srcRect r="-271" b="211"/>
          <a:stretch>
            <a:fillRect/>
          </a:stretch>
        </p:blipFill>
        <p:spPr>
          <a:xfrm>
            <a:off x="2637847" y="2985193"/>
            <a:ext cx="2693329" cy="3431256"/>
          </a:xfrm>
          <a:prstGeom prst="rect">
            <a:avLst/>
          </a:prstGeom>
        </p:spPr>
      </p:pic>
    </p:spTree>
    <p:extLst>
      <p:ext uri="{BB962C8B-B14F-4D97-AF65-F5344CB8AC3E}">
        <p14:creationId xmlns:p14="http://schemas.microsoft.com/office/powerpoint/2010/main" val="103364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BF777-0848-F388-0F4F-7307DF839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B345A2-1BA8-06A0-3360-16AF1D275578}"/>
              </a:ext>
            </a:extLst>
          </p:cNvPr>
          <p:cNvSpPr>
            <a:spLocks noGrp="1"/>
          </p:cNvSpPr>
          <p:nvPr>
            <p:ph type="title"/>
          </p:nvPr>
        </p:nvSpPr>
        <p:spPr/>
        <p:txBody>
          <a:bodyPr/>
          <a:lstStyle/>
          <a:p>
            <a:r>
              <a:rPr lang="en-US"/>
              <a:t>Training Template &amp;</a:t>
            </a:r>
            <a:br>
              <a:rPr lang="en-US"/>
            </a:br>
            <a:r>
              <a:rPr lang="en-US"/>
              <a:t>Narrative</a:t>
            </a:r>
          </a:p>
        </p:txBody>
      </p:sp>
      <p:pic>
        <p:nvPicPr>
          <p:cNvPr id="4" name="Content Placeholder 3">
            <a:extLst>
              <a:ext uri="{FF2B5EF4-FFF2-40B4-BE49-F238E27FC236}">
                <a16:creationId xmlns:a16="http://schemas.microsoft.com/office/drawing/2014/main" id="{07BC873A-8EA6-898C-C9B9-3BD9164184F1}"/>
              </a:ext>
            </a:extLst>
          </p:cNvPr>
          <p:cNvPicPr>
            <a:picLocks noGrp="1" noChangeAspect="1"/>
          </p:cNvPicPr>
          <p:nvPr>
            <p:ph idx="1"/>
          </p:nvPr>
        </p:nvPicPr>
        <p:blipFill>
          <a:blip r:embed="rId3"/>
          <a:stretch>
            <a:fillRect/>
          </a:stretch>
        </p:blipFill>
        <p:spPr>
          <a:xfrm>
            <a:off x="6588907" y="366940"/>
            <a:ext cx="4769101" cy="6049509"/>
          </a:xfrm>
          <a:prstGeom prst="rect">
            <a:avLst/>
          </a:prstGeom>
        </p:spPr>
      </p:pic>
      <p:pic>
        <p:nvPicPr>
          <p:cNvPr id="5" name="Picture 4">
            <a:extLst>
              <a:ext uri="{FF2B5EF4-FFF2-40B4-BE49-F238E27FC236}">
                <a16:creationId xmlns:a16="http://schemas.microsoft.com/office/drawing/2014/main" id="{1E055D66-53FC-D35F-1314-3DAAAC8F407B}"/>
              </a:ext>
            </a:extLst>
          </p:cNvPr>
          <p:cNvPicPr>
            <a:picLocks noChangeAspect="1"/>
          </p:cNvPicPr>
          <p:nvPr/>
        </p:nvPicPr>
        <p:blipFill>
          <a:blip r:embed="rId4"/>
          <a:stretch>
            <a:fillRect/>
          </a:stretch>
        </p:blipFill>
        <p:spPr>
          <a:xfrm>
            <a:off x="615084" y="1865662"/>
            <a:ext cx="2993542" cy="3537611"/>
          </a:xfrm>
          <a:prstGeom prst="rect">
            <a:avLst/>
          </a:prstGeom>
        </p:spPr>
      </p:pic>
      <p:pic>
        <p:nvPicPr>
          <p:cNvPr id="3" name="Picture 2">
            <a:extLst>
              <a:ext uri="{FF2B5EF4-FFF2-40B4-BE49-F238E27FC236}">
                <a16:creationId xmlns:a16="http://schemas.microsoft.com/office/drawing/2014/main" id="{87340ED3-0D1E-CB8E-9528-03BAA7A516BB}"/>
              </a:ext>
            </a:extLst>
          </p:cNvPr>
          <p:cNvPicPr>
            <a:picLocks noChangeAspect="1"/>
          </p:cNvPicPr>
          <p:nvPr/>
        </p:nvPicPr>
        <p:blipFill>
          <a:blip r:embed="rId5"/>
          <a:srcRect r="-271" b="211"/>
          <a:stretch>
            <a:fillRect/>
          </a:stretch>
        </p:blipFill>
        <p:spPr>
          <a:xfrm>
            <a:off x="2637847" y="2985193"/>
            <a:ext cx="2693329" cy="3431256"/>
          </a:xfrm>
          <a:prstGeom prst="rect">
            <a:avLst/>
          </a:prstGeom>
        </p:spPr>
      </p:pic>
      <p:sp>
        <p:nvSpPr>
          <p:cNvPr id="6" name="Rectangle: Rounded Corners 5">
            <a:extLst>
              <a:ext uri="{FF2B5EF4-FFF2-40B4-BE49-F238E27FC236}">
                <a16:creationId xmlns:a16="http://schemas.microsoft.com/office/drawing/2014/main" id="{EA4A257F-296F-FACB-72C9-165AB4DB6341}"/>
              </a:ext>
            </a:extLst>
          </p:cNvPr>
          <p:cNvSpPr/>
          <p:nvPr/>
        </p:nvSpPr>
        <p:spPr>
          <a:xfrm>
            <a:off x="3298371" y="1257300"/>
            <a:ext cx="7579426" cy="432094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a:t>Previous “Student Application” and internal work schedule tracking sheet can be replaced by the WBL Training Plan Template which incorporates the demographics, and employer information.</a:t>
            </a:r>
          </a:p>
        </p:txBody>
      </p:sp>
    </p:spTree>
    <p:extLst>
      <p:ext uri="{BB962C8B-B14F-4D97-AF65-F5344CB8AC3E}">
        <p14:creationId xmlns:p14="http://schemas.microsoft.com/office/powerpoint/2010/main" val="1044382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3077F-FD19-5C91-5A6C-63E73EE93BAB}"/>
              </a:ext>
            </a:extLst>
          </p:cNvPr>
          <p:cNvSpPr>
            <a:spLocks noGrp="1"/>
          </p:cNvSpPr>
          <p:nvPr>
            <p:ph type="title"/>
          </p:nvPr>
        </p:nvSpPr>
        <p:spPr/>
        <p:txBody>
          <a:bodyPr/>
          <a:lstStyle/>
          <a:p>
            <a:r>
              <a:rPr lang="en-US"/>
              <a:t>Forms the State Recommends</a:t>
            </a:r>
          </a:p>
        </p:txBody>
      </p:sp>
      <p:sp>
        <p:nvSpPr>
          <p:cNvPr id="3" name="Content Placeholder 2">
            <a:extLst>
              <a:ext uri="{FF2B5EF4-FFF2-40B4-BE49-F238E27FC236}">
                <a16:creationId xmlns:a16="http://schemas.microsoft.com/office/drawing/2014/main" id="{FEFD3874-1544-0367-1CE1-3F6A9F87A549}"/>
              </a:ext>
            </a:extLst>
          </p:cNvPr>
          <p:cNvSpPr>
            <a:spLocks noGrp="1"/>
          </p:cNvSpPr>
          <p:nvPr>
            <p:ph idx="1"/>
          </p:nvPr>
        </p:nvSpPr>
        <p:spPr/>
        <p:txBody>
          <a:bodyPr/>
          <a:lstStyle/>
          <a:p>
            <a:r>
              <a:rPr lang="en-US"/>
              <a:t>We do not currently use an Employment Enhancement or External Classroom form, but there are samples provided on the NYSED website. Examples are on the following slides</a:t>
            </a:r>
          </a:p>
          <a:p>
            <a:endParaRPr lang="en-US"/>
          </a:p>
        </p:txBody>
      </p:sp>
    </p:spTree>
    <p:extLst>
      <p:ext uri="{BB962C8B-B14F-4D97-AF65-F5344CB8AC3E}">
        <p14:creationId xmlns:p14="http://schemas.microsoft.com/office/powerpoint/2010/main" val="1318711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4ECE4C2-F7E9-F8CB-3F2D-15CC231C61A1}"/>
              </a:ext>
            </a:extLst>
          </p:cNvPr>
          <p:cNvSpPr>
            <a:spLocks noGrp="1"/>
          </p:cNvSpPr>
          <p:nvPr>
            <p:ph type="title"/>
          </p:nvPr>
        </p:nvSpPr>
        <p:spPr>
          <a:xfrm>
            <a:off x="838201" y="643467"/>
            <a:ext cx="3888526" cy="1800526"/>
          </a:xfrm>
        </p:spPr>
        <p:txBody>
          <a:bodyPr>
            <a:normAutofit/>
          </a:bodyPr>
          <a:lstStyle/>
          <a:p>
            <a:r>
              <a:rPr lang="en-US"/>
              <a:t>Extended Classroom </a:t>
            </a:r>
          </a:p>
        </p:txBody>
      </p:sp>
      <p:sp>
        <p:nvSpPr>
          <p:cNvPr id="7" name="Content Placeholder 6">
            <a:extLst>
              <a:ext uri="{FF2B5EF4-FFF2-40B4-BE49-F238E27FC236}">
                <a16:creationId xmlns:a16="http://schemas.microsoft.com/office/drawing/2014/main" id="{B84C6A8B-54A5-7BAB-CF76-5504CE022743}"/>
              </a:ext>
            </a:extLst>
          </p:cNvPr>
          <p:cNvSpPr>
            <a:spLocks noGrp="1"/>
          </p:cNvSpPr>
          <p:nvPr>
            <p:ph sz="half" idx="4294967295"/>
          </p:nvPr>
        </p:nvSpPr>
        <p:spPr>
          <a:xfrm>
            <a:off x="838201" y="2623381"/>
            <a:ext cx="3888528" cy="3553581"/>
          </a:xfrm>
        </p:spPr>
        <p:txBody>
          <a:bodyPr>
            <a:normAutofit/>
          </a:bodyPr>
          <a:lstStyle/>
          <a:p>
            <a:r>
              <a:rPr lang="en-US" sz="2000"/>
              <a:t>New form covers situations when the “WBL” is an activity happening as an extracurricular or extended class time experience supervised by a teacher.</a:t>
            </a:r>
          </a:p>
        </p:txBody>
      </p:sp>
      <p:pic>
        <p:nvPicPr>
          <p:cNvPr id="5" name="Content Placeholder 4" descr="A document with text and a yellow background&#10;&#10;AI-generated content may be incorrect.">
            <a:extLst>
              <a:ext uri="{FF2B5EF4-FFF2-40B4-BE49-F238E27FC236}">
                <a16:creationId xmlns:a16="http://schemas.microsoft.com/office/drawing/2014/main" id="{DA399901-FD0B-A10D-4723-DBCD819A70E5}"/>
              </a:ext>
            </a:extLst>
          </p:cNvPr>
          <p:cNvPicPr>
            <a:picLocks noGrp="1" noChangeAspect="1"/>
          </p:cNvPicPr>
          <p:nvPr>
            <p:ph idx="1"/>
          </p:nvPr>
        </p:nvPicPr>
        <p:blipFill>
          <a:blip r:embed="rId2"/>
          <a:stretch>
            <a:fillRect/>
          </a:stretch>
        </p:blipFill>
        <p:spPr>
          <a:xfrm>
            <a:off x="6875098" y="643234"/>
            <a:ext cx="4599322" cy="5599876"/>
          </a:xfrm>
          <a:prstGeom prst="rect">
            <a:avLst/>
          </a:prstGeom>
        </p:spPr>
      </p:pic>
    </p:spTree>
    <p:extLst>
      <p:ext uri="{BB962C8B-B14F-4D97-AF65-F5344CB8AC3E}">
        <p14:creationId xmlns:p14="http://schemas.microsoft.com/office/powerpoint/2010/main" val="28967295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0d4bcbef-1651-4fb4-b0e3-5089f4ba89a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856FFD4DF97B488F12016C70A3C61D" ma:contentTypeVersion="9" ma:contentTypeDescription="Create a new document." ma:contentTypeScope="" ma:versionID="120386e97fbb1c9f86f67804975692d5">
  <xsd:schema xmlns:xsd="http://www.w3.org/2001/XMLSchema" xmlns:xs="http://www.w3.org/2001/XMLSchema" xmlns:p="http://schemas.microsoft.com/office/2006/metadata/properties" xmlns:ns3="0d4bcbef-1651-4fb4-b0e3-5089f4ba89a9" targetNamespace="http://schemas.microsoft.com/office/2006/metadata/properties" ma:root="true" ma:fieldsID="9bc344580c8247b08f4994621908253a" ns3:_="">
    <xsd:import namespace="0d4bcbef-1651-4fb4-b0e3-5089f4ba89a9"/>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System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4bcbef-1651-4fb4-b0e3-5089f4ba89a9"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_activity" ma:index="16"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78594D-DBF8-41E8-BD5F-67AFAD0AFEA6}">
  <ds:schemaRefs>
    <ds:schemaRef ds:uri="http://www.w3.org/XML/1998/namespace"/>
    <ds:schemaRef ds:uri="http://purl.org/dc/dcmitype/"/>
    <ds:schemaRef ds:uri="http://purl.org/dc/elements/1.1/"/>
    <ds:schemaRef ds:uri="0d4bcbef-1651-4fb4-b0e3-5089f4ba89a9"/>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schemas.microsoft.com/office/infopath/2007/PartnerControls"/>
  </ds:schemaRefs>
</ds:datastoreItem>
</file>

<file path=customXml/itemProps2.xml><?xml version="1.0" encoding="utf-8"?>
<ds:datastoreItem xmlns:ds="http://schemas.openxmlformats.org/officeDocument/2006/customXml" ds:itemID="{E7031B60-1C8E-495A-8ECA-E09231F8E2B3}">
  <ds:schemaRefs>
    <ds:schemaRef ds:uri="http://schemas.microsoft.com/sharepoint/v3/contenttype/forms"/>
  </ds:schemaRefs>
</ds:datastoreItem>
</file>

<file path=customXml/itemProps3.xml><?xml version="1.0" encoding="utf-8"?>
<ds:datastoreItem xmlns:ds="http://schemas.openxmlformats.org/officeDocument/2006/customXml" ds:itemID="{87FFAC7C-8343-49C4-8907-81BAD5698B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4bcbef-1651-4fb4-b0e3-5089f4ba89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d3b8c98-8fec-40e2-9d56-4920aaec85ea}" enabled="1" method="Standard" siteId="{1cebaa23-a6d9-40c4-a726-bb20b776273a}"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516</Words>
  <Application>Microsoft Office PowerPoint</Application>
  <PresentationFormat>Widescreen</PresentationFormat>
  <Paragraphs>48</Paragraphs>
  <Slides>11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WBL Forms: Proposed changes</vt:lpstr>
      <vt:lpstr>Only design changes: District Response Form</vt:lpstr>
      <vt:lpstr>Parent/Student Agreements Emergency Authorization</vt:lpstr>
      <vt:lpstr>Memorandum Of Agreement</vt:lpstr>
      <vt:lpstr>Memorandum Of Agreement</vt:lpstr>
      <vt:lpstr>Training Template &amp; Narrative</vt:lpstr>
      <vt:lpstr>Training Template &amp; Narrative</vt:lpstr>
      <vt:lpstr>Forms the State Recommends</vt:lpstr>
      <vt:lpstr>Extended Classroom </vt:lpstr>
      <vt:lpstr>Appearance Enhancement</vt:lpstr>
      <vt:lpstr>Discussion points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Regina Bast</cp:lastModifiedBy>
  <cp:revision>2</cp:revision>
  <dcterms:created xsi:type="dcterms:W3CDTF">2026-07-08T14:44:37Z</dcterms:created>
  <dcterms:modified xsi:type="dcterms:W3CDTF">2026-07-08T16:08:50Z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0x010100FD856FFD4DF97B488F12016C70A3C61D</vt:lpwstr>
  </property>
  <property fmtid="{D5CDD505-2E9C-101B-9397-08002B2CF9AE}" pid="3" name="MediaServiceImageTags">
    <vt:lpwstr/>
  </property>
</Properties>
</file>